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7" r:id="rId2"/>
    <p:sldId id="505" r:id="rId3"/>
    <p:sldId id="590" r:id="rId4"/>
    <p:sldId id="592" r:id="rId5"/>
    <p:sldId id="594" r:id="rId6"/>
    <p:sldId id="609" r:id="rId7"/>
    <p:sldId id="610" r:id="rId8"/>
    <p:sldId id="593" r:id="rId9"/>
    <p:sldId id="596" r:id="rId10"/>
    <p:sldId id="595" r:id="rId11"/>
    <p:sldId id="598" r:id="rId12"/>
    <p:sldId id="597" r:id="rId13"/>
    <p:sldId id="599" r:id="rId14"/>
    <p:sldId id="600" r:id="rId15"/>
    <p:sldId id="601" r:id="rId16"/>
    <p:sldId id="606" r:id="rId17"/>
    <p:sldId id="608" r:id="rId18"/>
    <p:sldId id="602" r:id="rId19"/>
    <p:sldId id="611" r:id="rId20"/>
    <p:sldId id="612" r:id="rId21"/>
    <p:sldId id="603" r:id="rId22"/>
    <p:sldId id="604" r:id="rId23"/>
    <p:sldId id="605" r:id="rId24"/>
    <p:sldId id="510" r:id="rId25"/>
  </p:sldIdLst>
  <p:sldSz cx="12192000" cy="6858000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6">
          <p15:clr>
            <a:srgbClr val="A4A3A4"/>
          </p15:clr>
        </p15:guide>
        <p15:guide id="2" pos="29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173EBA"/>
    <a:srgbClr val="ED7D31"/>
    <a:srgbClr val="5B9BD5"/>
    <a:srgbClr val="DEF3F7"/>
    <a:srgbClr val="77933C"/>
    <a:srgbClr val="FA0400"/>
    <a:srgbClr val="92D050"/>
    <a:srgbClr val="10A8A1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176" autoAdjust="0"/>
  </p:normalViewPr>
  <p:slideViewPr>
    <p:cSldViewPr snapToGrid="0">
      <p:cViewPr>
        <p:scale>
          <a:sx n="80" d="100"/>
          <a:sy n="80" d="100"/>
        </p:scale>
        <p:origin x="-456" y="-102"/>
      </p:cViewPr>
      <p:guideLst>
        <p:guide orient="horz" pos="2296"/>
        <p:guide pos="29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04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0" hangingPunct="0">
              <a:buFontTx/>
              <a:buNone/>
              <a:defRPr sz="13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0" hangingPunct="0">
              <a:buFontTx/>
              <a:buNone/>
              <a:defRPr sz="1300"/>
            </a:lvl1pPr>
          </a:lstStyle>
          <a:p>
            <a:pPr>
              <a:defRPr/>
            </a:pPr>
            <a:fld id="{C72646D1-60E7-450D-A249-C6DB534BBAE2}" type="datetimeFigureOut">
              <a:rPr lang="zh-CN" altLang="en-US"/>
              <a:pPr>
                <a:defRPr/>
              </a:pPr>
              <a:t>2016/9/2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0" hangingPunct="0">
              <a:buFontTx/>
              <a:buNone/>
              <a:defRPr sz="13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/>
          <a:lstStyle>
            <a:lvl1pPr algn="r">
              <a:defRPr sz="1300"/>
            </a:lvl1pPr>
          </a:lstStyle>
          <a:p>
            <a:pPr>
              <a:defRPr/>
            </a:pPr>
            <a:fld id="{FF90F707-FE49-4E16-912C-78DAD6A7E1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zh-CN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05B4B86C-6B17-488D-9E2F-0A6EEA35713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64EC522F-522B-4E49-AFBC-5D6C452EEC7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28294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64EC522F-522B-4E49-AFBC-5D6C452EEC7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31372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64EC522F-522B-4E49-AFBC-5D6C452EEC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72565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64EC522F-522B-4E49-AFBC-5D6C452EEC7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16794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en-US" altLang="zh-CN" dirty="0"/>
              <a:t>DS300</a:t>
            </a:r>
            <a:r>
              <a:rPr lang="en-US" altLang="zh-CN" baseline="0" dirty="0"/>
              <a:t> is a entirely new product from us. For this scanner, we don’t pursue speed any longer, our DS200+ is fast enough, we want to make something interesting, we were thinking what does our technician need beside speed.  </a:t>
            </a:r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64EC522F-522B-4E49-AFBC-5D6C452EEC7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04600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en-US" altLang="zh-CN" dirty="0"/>
              <a:t>DS300</a:t>
            </a:r>
            <a:r>
              <a:rPr lang="en-US" altLang="zh-CN" baseline="0" dirty="0"/>
              <a:t> is a entirely new product from us. For this scanner, we don’t pursue speed any longer, our DS200+ is fast enough, we want to make something interesting, we were thinking what does our technician need beside speed.  </a:t>
            </a:r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64EC522F-522B-4E49-AFBC-5D6C452EEC7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9839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64EC522F-522B-4E49-AFBC-5D6C452EEC7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133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64EC522F-522B-4E49-AFBC-5D6C452EEC7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5504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64EC522F-522B-4E49-AFBC-5D6C452EEC7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5542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64EC522F-522B-4E49-AFBC-5D6C452EEC7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5591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zh-CN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05B4B86C-6B17-488D-9E2F-0A6EEA35713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64EC522F-522B-4E49-AFBC-5D6C452EEC7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7086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64EC522F-522B-4E49-AFBC-5D6C452EEC7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55783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64EC522F-522B-4E49-AFBC-5D6C452EEC7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1963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64EC522F-522B-4E49-AFBC-5D6C452EEC7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35066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zh-CN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05B4B86C-6B17-488D-9E2F-0A6EEA35713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zh-CN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05B4B86C-6B17-488D-9E2F-0A6EEA35713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94491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zh-CN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05B4B86C-6B17-488D-9E2F-0A6EEA35713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75935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64EC522F-522B-4E49-AFBC-5D6C452EEC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25623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64EC522F-522B-4E49-AFBC-5D6C452EEC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20414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64EC522F-522B-4E49-AFBC-5D6C452EEC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5176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64EC522F-522B-4E49-AFBC-5D6C452EEC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14214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4545" indent="-30924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228850" indent="-2476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64EC522F-522B-4E49-AFBC-5D6C452EEC7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3376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B034F-3EE5-4B88-BB6B-E73C3D60A9A2}" type="datetimeFigureOut">
              <a:rPr lang="zh-CN" altLang="en-US"/>
              <a:pPr>
                <a:defRPr/>
              </a:pPr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87CB-EDF7-449D-9748-DB874BB3C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D0C40-E2F6-40C6-A9C2-F48179165E43}" type="datetimeFigureOut">
              <a:rPr lang="zh-CN" altLang="en-US"/>
              <a:pPr>
                <a:defRPr/>
              </a:pPr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29E2-FF68-4CBA-BE99-CFC2E8D32D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A7C69-6ED4-4F13-810D-CC532E0EFA75}" type="datetimeFigureOut">
              <a:rPr lang="zh-CN" altLang="en-US"/>
              <a:pPr>
                <a:defRPr/>
              </a:pPr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F0A8-3856-4EFD-AA9A-B8D582A327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EF0F-742D-4E0C-B8A6-D1A5C772CFB8}" type="datetimeFigureOut">
              <a:rPr lang="zh-CN" altLang="en-US"/>
              <a:pPr>
                <a:defRPr/>
              </a:pPr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399FE-D79B-42D4-86F5-BF01BB4C91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194F-D16A-421A-AC09-126C360666AB}" type="datetimeFigureOut">
              <a:rPr lang="zh-CN" altLang="en-US"/>
              <a:pPr>
                <a:defRPr/>
              </a:pPr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59335-8E5D-4292-BC13-9F2396949A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32233-6726-48DF-A2D1-BC87613F13CA}" type="datetimeFigureOut">
              <a:rPr lang="zh-CN" altLang="en-US"/>
              <a:pPr>
                <a:defRPr/>
              </a:pPr>
              <a:t>2016/9/2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65724-5E9C-438A-B4BE-2E081D0A06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EFD8C-4C73-4400-A342-F2FCF13FDD6E}" type="datetimeFigureOut">
              <a:rPr lang="zh-CN" altLang="en-US"/>
              <a:pPr>
                <a:defRPr/>
              </a:pPr>
              <a:t>2016/9/2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53CF-80CE-4A67-9764-3797321C74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117E7-C990-4F79-8A25-529A41AD9B2F}" type="datetimeFigureOut">
              <a:rPr lang="zh-CN" altLang="en-US"/>
              <a:pPr>
                <a:defRPr/>
              </a:pPr>
              <a:t>2016/9/2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F7495-584B-480A-B6CA-71C3012E6B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8" name="图片 7" descr="未标题-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9" name="图片 8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483F7-E38F-4752-870C-1128D0DFE557}" type="datetimeFigureOut">
              <a:rPr lang="zh-CN" altLang="en-US"/>
              <a:pPr>
                <a:defRPr/>
              </a:pPr>
              <a:t>2016/9/2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CBAC8-1EBB-4CA6-8B90-40BA318391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78CE-4E00-44DD-9F2C-EA0BFB741B09}" type="datetimeFigureOut">
              <a:rPr lang="zh-CN" altLang="en-US"/>
              <a:pPr>
                <a:defRPr/>
              </a:pPr>
              <a:t>2016/9/2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D6BF0-0506-4F12-A62F-F7E5833DA5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076D8C-51D0-4B11-BF6D-28EDBE074757}" type="datetimeFigureOut">
              <a:rPr lang="zh-CN" altLang="en-US"/>
              <a:pPr>
                <a:defRPr/>
              </a:pPr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741CE1-FB12-4B4F-9E70-19E517FB5A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8.jpeg"/><Relationship Id="rId5" Type="http://schemas.openxmlformats.org/officeDocument/2006/relationships/image" Target="../media/image29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4 标志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315" y="436880"/>
            <a:ext cx="3089910" cy="617855"/>
          </a:xfrm>
          <a:prstGeom prst="rect">
            <a:avLst/>
          </a:prstGeom>
        </p:spPr>
      </p:pic>
      <p:sp>
        <p:nvSpPr>
          <p:cNvPr id="2052" name="TextBox 6"/>
          <p:cNvSpPr txBox="1"/>
          <p:nvPr/>
        </p:nvSpPr>
        <p:spPr>
          <a:xfrm>
            <a:off x="3380763" y="4891405"/>
            <a:ext cx="8251802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r" eaLnBrk="1" hangingPunct="1"/>
            <a:r>
              <a:rPr lang="en-US" altLang="zh-CN" sz="28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Digital Dental Business Department</a:t>
            </a:r>
            <a:endParaRPr lang="en-US" altLang="zh-CN" sz="2800" baseline="300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240270" y="5753100"/>
            <a:ext cx="4319270" cy="19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1"/>
          <p:cNvSpPr txBox="1"/>
          <p:nvPr/>
        </p:nvSpPr>
        <p:spPr>
          <a:xfrm>
            <a:off x="7599045" y="5788025"/>
            <a:ext cx="4033520" cy="7772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r"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Copyright </a:t>
            </a:r>
            <a:r>
              <a:rPr lang="en-US" altLang="zh-CN" sz="1200" dirty="0">
                <a:latin typeface="Arial" pitchFamily="34" charset="0"/>
                <a:ea typeface="宋体" pitchFamily="2" charset="-122"/>
              </a:rPr>
              <a:t>©2015-2016 </a:t>
            </a:r>
            <a:r>
              <a:rPr lang="en-US" altLang="zh-CN" sz="1200" dirty="0">
                <a:latin typeface="微软雅黑" charset="0"/>
                <a:ea typeface="微软雅黑" charset="0"/>
              </a:rPr>
              <a:t>Shining3D</a:t>
            </a:r>
            <a:r>
              <a:rPr lang="en-US" altLang="zh-CN" sz="1200" dirty="0">
                <a:latin typeface="Arial" pitchFamily="34" charset="0"/>
                <a:ea typeface="宋体" pitchFamily="2" charset="-122"/>
              </a:rPr>
              <a:t>. All rights reserved.</a:t>
            </a:r>
          </a:p>
          <a:p>
            <a:pPr lvl="0" algn="r" eaLnBrk="1" hangingPunct="1">
              <a:lnSpc>
                <a:spcPct val="150000"/>
              </a:lnSpc>
            </a:pPr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48380" y="679450"/>
            <a:ext cx="4992370" cy="31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bg1"/>
                </a:solidFill>
                <a:latin typeface="微软雅黑" charset="0"/>
                <a:ea typeface="微软雅黑" charset="0"/>
              </a:rPr>
              <a:t>China's first OTC stock in 3D digitizing and 3D printing industry</a:t>
            </a:r>
            <a:endParaRPr lang="zh-CN" altLang="en-US" sz="120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488315" y="1670050"/>
            <a:ext cx="11273050" cy="1987550"/>
          </a:xfrm>
        </p:spPr>
        <p:txBody>
          <a:bodyPr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Shining 3D Dental Scanner Introduction</a:t>
            </a:r>
            <a:br>
              <a:rPr lang="en-US" altLang="zh-CN" sz="3600" dirty="0">
                <a:solidFill>
                  <a:schemeClr val="bg1"/>
                </a:solidFill>
                <a:latin typeface="微软雅黑" charset="0"/>
                <a:ea typeface="微软雅黑" charset="0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                                             &amp; Solutions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799043" y="4760880"/>
            <a:ext cx="482600" cy="89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Arial" charset="0"/>
                <a:ea typeface="张海山锐线体简" charset="0"/>
              </a:rPr>
              <a:t>4</a:t>
            </a:r>
            <a:endParaRPr lang="en-US" altLang="zh-CN" sz="6000" dirty="0">
              <a:solidFill>
                <a:srgbClr val="3399FF"/>
              </a:solidFill>
              <a:latin typeface="Arial" charset="0"/>
              <a:ea typeface="张海山锐线体简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2" name="图片 1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  <p:pic>
        <p:nvPicPr>
          <p:cNvPr id="18" name="图片 17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80354"/>
            <a:ext cx="4919482" cy="47823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74282" y="1863299"/>
            <a:ext cx="61177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170C1"/>
                </a:solidFill>
              </a:rPr>
              <a:t>Entry level</a:t>
            </a:r>
          </a:p>
          <a:p>
            <a:endParaRPr lang="en-US" altLang="zh-CN" sz="2200" dirty="0">
              <a:solidFill>
                <a:srgbClr val="0170C1"/>
              </a:solidFill>
            </a:endParaRPr>
          </a:p>
          <a:p>
            <a:r>
              <a:rPr lang="en-US" altLang="zh-CN" sz="2200" dirty="0">
                <a:solidFill>
                  <a:srgbClr val="0170C1"/>
                </a:solidFill>
              </a:rPr>
              <a:t>Cost-effective</a:t>
            </a:r>
          </a:p>
          <a:p>
            <a:endParaRPr lang="en-US" altLang="zh-CN" sz="2200" dirty="0">
              <a:solidFill>
                <a:srgbClr val="0170C1"/>
              </a:solidFill>
            </a:endParaRPr>
          </a:p>
          <a:p>
            <a:r>
              <a:rPr lang="en-US" altLang="zh-CN" sz="2200" dirty="0">
                <a:solidFill>
                  <a:srgbClr val="0170C1"/>
                </a:solidFill>
              </a:rPr>
              <a:t>Open format output (exocad and 3shape)</a:t>
            </a:r>
          </a:p>
          <a:p>
            <a:endParaRPr lang="en-US" altLang="zh-CN" sz="2200" dirty="0">
              <a:solidFill>
                <a:srgbClr val="0170C1"/>
              </a:solidFill>
            </a:endParaRPr>
          </a:p>
          <a:p>
            <a:r>
              <a:rPr lang="en-US" altLang="zh-CN" sz="2200" dirty="0">
                <a:solidFill>
                  <a:srgbClr val="0170C1"/>
                </a:solidFill>
              </a:rPr>
              <a:t>Fast </a:t>
            </a:r>
          </a:p>
          <a:p>
            <a:endParaRPr lang="en-US" altLang="zh-CN" sz="2200" dirty="0">
              <a:solidFill>
                <a:srgbClr val="0170C1"/>
              </a:solidFill>
            </a:endParaRPr>
          </a:p>
          <a:p>
            <a:r>
              <a:rPr lang="en-US" altLang="zh-CN" sz="2200" dirty="0">
                <a:solidFill>
                  <a:srgbClr val="0170C1"/>
                </a:solidFill>
              </a:rPr>
              <a:t>Accurate</a:t>
            </a:r>
          </a:p>
          <a:p>
            <a:endParaRPr lang="en-US" altLang="zh-CN" sz="2200" dirty="0">
              <a:solidFill>
                <a:srgbClr val="0170C1"/>
              </a:solidFill>
            </a:endParaRPr>
          </a:p>
          <a:p>
            <a:r>
              <a:rPr lang="en-US" altLang="zh-CN" sz="2200" dirty="0">
                <a:solidFill>
                  <a:srgbClr val="0170C1"/>
                </a:solidFill>
              </a:rPr>
              <a:t>Easy to maintain </a:t>
            </a:r>
            <a:endParaRPr lang="zh-CN" altLang="en-US" sz="2200" dirty="0">
              <a:solidFill>
                <a:srgbClr val="0170C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817425"/>
            <a:ext cx="263629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AutoScan DS100</a:t>
            </a:r>
          </a:p>
          <a:p>
            <a:r>
              <a:rPr lang="en-US" altLang="zh-CN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69023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799043" y="4760880"/>
            <a:ext cx="482600" cy="89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Arial" charset="0"/>
                <a:ea typeface="张海山锐线体简" charset="0"/>
              </a:rPr>
              <a:t>4</a:t>
            </a:r>
            <a:endParaRPr lang="en-US" altLang="zh-CN" sz="6000" dirty="0">
              <a:solidFill>
                <a:srgbClr val="3399FF"/>
              </a:solidFill>
              <a:latin typeface="Arial" charset="0"/>
              <a:ea typeface="张海山锐线体简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2" name="图片 1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  <p:pic>
        <p:nvPicPr>
          <p:cNvPr id="18" name="图片 17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pic>
        <p:nvPicPr>
          <p:cNvPr id="11" name="内容占位符 4" descr="DS100 (1)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528505" y="2081715"/>
            <a:ext cx="5181496" cy="3485697"/>
          </a:xfrm>
        </p:spPr>
      </p:pic>
      <p:sp>
        <p:nvSpPr>
          <p:cNvPr id="5" name="文本框 4"/>
          <p:cNvSpPr txBox="1"/>
          <p:nvPr/>
        </p:nvSpPr>
        <p:spPr>
          <a:xfrm>
            <a:off x="6095047" y="2590492"/>
            <a:ext cx="56541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170C1"/>
                </a:solidFill>
              </a:rPr>
              <a:t>Upgrade to DS100</a:t>
            </a:r>
          </a:p>
          <a:p>
            <a:endParaRPr lang="en-US" altLang="zh-CN" sz="2200" dirty="0">
              <a:solidFill>
                <a:srgbClr val="0170C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200" dirty="0">
                <a:solidFill>
                  <a:srgbClr val="0170C1"/>
                </a:solidFill>
              </a:rPr>
              <a:t>New design, less weight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200" dirty="0">
              <a:solidFill>
                <a:srgbClr val="0170C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200" dirty="0">
                <a:solidFill>
                  <a:srgbClr val="0170C1"/>
                </a:solidFill>
              </a:rPr>
              <a:t>Blue light source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200" dirty="0">
              <a:solidFill>
                <a:srgbClr val="0170C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200" dirty="0">
                <a:solidFill>
                  <a:srgbClr val="0170C1"/>
                </a:solidFill>
              </a:rPr>
              <a:t>Speed and details improved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sz="2200" dirty="0">
              <a:solidFill>
                <a:srgbClr val="0170C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817425"/>
            <a:ext cx="263629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AutoScan DS100</a:t>
            </a:r>
          </a:p>
          <a:p>
            <a:r>
              <a:rPr lang="en-US" altLang="zh-CN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18241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799043" y="4760880"/>
            <a:ext cx="482600" cy="89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Arial" charset="0"/>
                <a:ea typeface="张海山锐线体简" charset="0"/>
              </a:rPr>
              <a:t>4</a:t>
            </a:r>
            <a:endParaRPr lang="en-US" altLang="zh-CN" sz="6000" dirty="0">
              <a:solidFill>
                <a:srgbClr val="3399FF"/>
              </a:solidFill>
              <a:latin typeface="Arial" charset="0"/>
              <a:ea typeface="张海山锐线体简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2" name="图片 1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  <p:pic>
        <p:nvPicPr>
          <p:cNvPr id="18" name="图片 17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1655" y="2261805"/>
            <a:ext cx="32608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170C1"/>
                </a:solidFill>
              </a:rPr>
              <a:t>Unmatched scan speed 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57"/>
          <a:stretch/>
        </p:blipFill>
        <p:spPr>
          <a:xfrm>
            <a:off x="6673096" y="1889271"/>
            <a:ext cx="4286250" cy="439525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1656" y="3046815"/>
            <a:ext cx="2164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170C1"/>
                </a:solidFill>
              </a:rPr>
              <a:t>18sec / full arch</a:t>
            </a:r>
            <a:endParaRPr lang="zh-CN" altLang="en-US" sz="2200" dirty="0">
              <a:solidFill>
                <a:srgbClr val="0170C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1655" y="3831825"/>
            <a:ext cx="22984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</a:rPr>
              <a:t>Wi</a:t>
            </a:r>
            <a:r>
              <a:rPr lang="en-US" altLang="zh-CN" sz="2200" dirty="0">
                <a:solidFill>
                  <a:srgbClr val="0070C0"/>
                </a:solidFill>
              </a:rPr>
              <a:t>th</a:t>
            </a:r>
            <a:r>
              <a:rPr lang="en-US" altLang="zh-CN" sz="2200" dirty="0"/>
              <a:t> </a:t>
            </a:r>
            <a:r>
              <a:rPr lang="en-US" altLang="zh-CN" sz="2200" dirty="0">
                <a:solidFill>
                  <a:srgbClr val="00B050"/>
                </a:solidFill>
              </a:rPr>
              <a:t>co</a:t>
            </a:r>
            <a:r>
              <a:rPr lang="en-US" altLang="zh-CN" sz="2200" dirty="0">
                <a:solidFill>
                  <a:srgbClr val="FF0000"/>
                </a:solidFill>
              </a:rPr>
              <a:t>lor</a:t>
            </a:r>
            <a:r>
              <a:rPr lang="en-US" altLang="zh-CN" sz="2200" dirty="0"/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tex</a:t>
            </a:r>
            <a:r>
              <a:rPr lang="en-US" altLang="zh-CN" sz="2200" dirty="0">
                <a:solidFill>
                  <a:srgbClr val="00B050"/>
                </a:solidFill>
              </a:rPr>
              <a:t>ture</a:t>
            </a:r>
            <a:endParaRPr lang="zh-CN" altLang="en-US" sz="2200" dirty="0">
              <a:solidFill>
                <a:srgbClr val="00B05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817425"/>
            <a:ext cx="286392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AutoScan DS200+</a:t>
            </a:r>
          </a:p>
          <a:p>
            <a:r>
              <a:rPr lang="en-US" altLang="zh-CN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7165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799043" y="4760880"/>
            <a:ext cx="482600" cy="89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Arial" charset="0"/>
                <a:ea typeface="张海山锐线体简" charset="0"/>
              </a:rPr>
              <a:t>4</a:t>
            </a:r>
            <a:endParaRPr lang="en-US" altLang="zh-CN" sz="6000" dirty="0">
              <a:solidFill>
                <a:srgbClr val="3399FF"/>
              </a:solidFill>
              <a:latin typeface="Arial" charset="0"/>
              <a:ea typeface="张海山锐线体简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2" name="图片 1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  <p:pic>
        <p:nvPicPr>
          <p:cNvPr id="18" name="图片 17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817425"/>
            <a:ext cx="286392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AutoScan DS200+</a:t>
            </a:r>
          </a:p>
          <a:p>
            <a:r>
              <a:rPr lang="en-US" altLang="zh-CN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endParaRPr lang="zh-CN" altLang="en-US" sz="22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/>
          <a:srcRect b="1288"/>
          <a:stretch/>
        </p:blipFill>
        <p:spPr>
          <a:xfrm>
            <a:off x="1281643" y="1927965"/>
            <a:ext cx="3651765" cy="30719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/>
          <a:srcRect t="2754"/>
          <a:stretch/>
        </p:blipFill>
        <p:spPr>
          <a:xfrm>
            <a:off x="6336710" y="1968043"/>
            <a:ext cx="4141139" cy="303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336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799043" y="4760880"/>
            <a:ext cx="482600" cy="89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Arial" charset="0"/>
                <a:ea typeface="张海山锐线体简" charset="0"/>
              </a:rPr>
              <a:t>4</a:t>
            </a:r>
            <a:endParaRPr lang="en-US" altLang="zh-CN" sz="6000" dirty="0">
              <a:solidFill>
                <a:srgbClr val="3399FF"/>
              </a:solidFill>
              <a:latin typeface="Arial" charset="0"/>
              <a:ea typeface="张海山锐线体简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2" name="图片 1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  <p:pic>
        <p:nvPicPr>
          <p:cNvPr id="18" name="图片 17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817425"/>
            <a:ext cx="263629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AutoScan DS300</a:t>
            </a:r>
          </a:p>
          <a:p>
            <a:r>
              <a:rPr lang="en-US" altLang="zh-CN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endParaRPr lang="zh-CN" altLang="en-US" sz="22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2516" y="1841676"/>
            <a:ext cx="6828278" cy="40969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2642" y="2046914"/>
            <a:ext cx="4320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170C1"/>
                </a:solidFill>
              </a:rPr>
              <a:t>Entirely NEW product </a:t>
            </a:r>
            <a:endParaRPr lang="zh-CN" altLang="en-US" sz="2200" dirty="0">
              <a:solidFill>
                <a:srgbClr val="0170C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3615" y="2692866"/>
            <a:ext cx="48602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200" dirty="0">
                <a:solidFill>
                  <a:srgbClr val="0170C1"/>
                </a:solidFill>
              </a:rPr>
              <a:t>Aim to very advanced dental works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200" dirty="0">
              <a:solidFill>
                <a:srgbClr val="0170C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200" dirty="0">
                <a:solidFill>
                  <a:srgbClr val="0170C1"/>
                </a:solidFill>
              </a:rPr>
              <a:t>Support occlusion transferring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200" dirty="0">
              <a:solidFill>
                <a:srgbClr val="0170C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200" dirty="0">
                <a:solidFill>
                  <a:srgbClr val="0170C1"/>
                </a:solidFill>
              </a:rPr>
              <a:t>Capture more geometry surface details </a:t>
            </a:r>
          </a:p>
          <a:p>
            <a:endParaRPr lang="en-US" altLang="zh-CN" sz="2200" dirty="0">
              <a:solidFill>
                <a:srgbClr val="0170C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3615" y="3349707"/>
            <a:ext cx="59473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/>
              <a:t>                                                           </a:t>
            </a:r>
            <a:r>
              <a:rPr lang="en-US" altLang="zh-CN" sz="2200" dirty="0">
                <a:solidFill>
                  <a:srgbClr val="FF0000"/>
                </a:solidFill>
              </a:rPr>
              <a:t>(Edentulous jaw)</a:t>
            </a:r>
          </a:p>
          <a:p>
            <a:r>
              <a:rPr lang="en-US" altLang="zh-CN" sz="2200" dirty="0"/>
              <a:t>                                                              </a:t>
            </a:r>
          </a:p>
          <a:p>
            <a:r>
              <a:rPr lang="en-US" altLang="zh-CN" sz="2200" dirty="0"/>
              <a:t>                </a:t>
            </a:r>
          </a:p>
          <a:p>
            <a:r>
              <a:rPr lang="en-US" altLang="zh-CN" sz="2200" dirty="0"/>
              <a:t>                 </a:t>
            </a:r>
            <a:r>
              <a:rPr lang="en-US" altLang="zh-CN" sz="2200" dirty="0">
                <a:solidFill>
                  <a:srgbClr val="FF0000"/>
                </a:solidFill>
              </a:rPr>
              <a:t>(Scan abutment) </a:t>
            </a:r>
          </a:p>
          <a:p>
            <a:endParaRPr lang="en-US" altLang="zh-CN" sz="22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3615" y="4981913"/>
            <a:ext cx="6476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170C1"/>
                </a:solidFill>
              </a:rPr>
              <a:t>Implant bar and all-on-4 or all-on-6 implant case</a:t>
            </a:r>
          </a:p>
          <a:p>
            <a:endParaRPr lang="en-US" altLang="zh-CN" sz="2200" dirty="0">
              <a:solidFill>
                <a:srgbClr val="0170C1"/>
              </a:solidFill>
            </a:endParaRPr>
          </a:p>
          <a:p>
            <a:r>
              <a:rPr lang="en-US" altLang="zh-CN" sz="2200" dirty="0">
                <a:solidFill>
                  <a:srgbClr val="0170C1"/>
                </a:solidFill>
              </a:rPr>
              <a:t>DS300 is born for implant cases !</a:t>
            </a:r>
            <a:endParaRPr lang="zh-CN" altLang="en-US" sz="2200" dirty="0">
              <a:solidFill>
                <a:srgbClr val="017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88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799043" y="4760880"/>
            <a:ext cx="482600" cy="89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Arial" charset="0"/>
                <a:ea typeface="张海山锐线体简" charset="0"/>
              </a:rPr>
              <a:t>4</a:t>
            </a:r>
            <a:endParaRPr lang="en-US" altLang="zh-CN" sz="6000" dirty="0">
              <a:solidFill>
                <a:srgbClr val="3399FF"/>
              </a:solidFill>
              <a:latin typeface="Arial" charset="0"/>
              <a:ea typeface="张海山锐线体简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2" name="图片 1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  <p:pic>
        <p:nvPicPr>
          <p:cNvPr id="18" name="图片 17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817425"/>
            <a:ext cx="263629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AutoScan DS300</a:t>
            </a:r>
          </a:p>
          <a:p>
            <a:r>
              <a:rPr lang="en-US" altLang="zh-CN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endParaRPr lang="zh-CN" altLang="en-US" sz="22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4" r="2099"/>
          <a:stretch/>
        </p:blipFill>
        <p:spPr>
          <a:xfrm>
            <a:off x="426243" y="1768047"/>
            <a:ext cx="2952329" cy="423921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37382" y="1920529"/>
            <a:ext cx="59389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170C1"/>
                </a:solidFill>
              </a:rPr>
              <a:t>Equipped  with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200" dirty="0">
              <a:solidFill>
                <a:srgbClr val="0170C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200" dirty="0">
              <a:solidFill>
                <a:srgbClr val="0170C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200" dirty="0">
                <a:solidFill>
                  <a:srgbClr val="0170C1"/>
                </a:solidFill>
              </a:rPr>
              <a:t>Dual 3.0 MP cameras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200" dirty="0">
              <a:solidFill>
                <a:srgbClr val="0170C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200" dirty="0">
                <a:solidFill>
                  <a:srgbClr val="0170C1"/>
                </a:solidFill>
              </a:rPr>
              <a:t>New side-open design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200" dirty="0">
              <a:solidFill>
                <a:srgbClr val="0170C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200" dirty="0">
                <a:solidFill>
                  <a:srgbClr val="0170C1"/>
                </a:solidFill>
              </a:rPr>
              <a:t>Occlusion transfer tool (Included)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200" dirty="0">
              <a:solidFill>
                <a:srgbClr val="0170C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200" dirty="0">
                <a:solidFill>
                  <a:srgbClr val="0170C1"/>
                </a:solidFill>
              </a:rPr>
              <a:t>exocad modules: Implant, Articulator and Bar 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200" dirty="0">
              <a:solidFill>
                <a:srgbClr val="0170C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sz="2200" dirty="0">
              <a:solidFill>
                <a:srgbClr val="0170C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3172" y="3892850"/>
            <a:ext cx="35718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30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2" name="图片 1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  <p:pic>
        <p:nvPicPr>
          <p:cNvPr id="18" name="图片 17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817425"/>
            <a:ext cx="461697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SHINING 3D Intraoral Scanner</a:t>
            </a:r>
          </a:p>
          <a:p>
            <a:r>
              <a:rPr lang="en-US" altLang="zh-CN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endParaRPr lang="zh-CN" altLang="en-US" sz="2200" dirty="0"/>
          </a:p>
        </p:txBody>
      </p:sp>
      <p:sp>
        <p:nvSpPr>
          <p:cNvPr id="3" name="文本框 2"/>
          <p:cNvSpPr txBox="1"/>
          <p:nvPr/>
        </p:nvSpPr>
        <p:spPr>
          <a:xfrm>
            <a:off x="9171709" y="3151496"/>
            <a:ext cx="2519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170C1"/>
                </a:solidFill>
              </a:rPr>
              <a:t>Open</a:t>
            </a:r>
          </a:p>
          <a:p>
            <a:endParaRPr lang="en-US" altLang="zh-CN" b="1" dirty="0">
              <a:solidFill>
                <a:srgbClr val="0170C1"/>
              </a:solidFill>
            </a:endParaRPr>
          </a:p>
          <a:p>
            <a:r>
              <a:rPr lang="en-US" altLang="zh-CN" b="1" dirty="0">
                <a:solidFill>
                  <a:srgbClr val="0170C1"/>
                </a:solidFill>
              </a:rPr>
              <a:t>Accurate</a:t>
            </a:r>
          </a:p>
          <a:p>
            <a:endParaRPr lang="en-US" altLang="zh-CN" b="1" dirty="0">
              <a:solidFill>
                <a:srgbClr val="0170C1"/>
              </a:solidFill>
            </a:endParaRPr>
          </a:p>
          <a:p>
            <a:r>
              <a:rPr lang="en-US" altLang="zh-CN" b="1" dirty="0">
                <a:solidFill>
                  <a:srgbClr val="0170C1"/>
                </a:solidFill>
              </a:rPr>
              <a:t>Fast</a:t>
            </a:r>
            <a:endParaRPr lang="zh-CN" altLang="en-US" b="1" dirty="0">
              <a:solidFill>
                <a:srgbClr val="0170C1"/>
              </a:solidFill>
            </a:endParaRPr>
          </a:p>
        </p:txBody>
      </p:sp>
      <p:pic>
        <p:nvPicPr>
          <p:cNvPr id="1027" name="Picture 3" descr="C:\Users\kirill\Desktop\口扫效果图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75" y="1510539"/>
            <a:ext cx="7311484" cy="4232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432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799043" y="4760880"/>
            <a:ext cx="482600" cy="89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Arial" charset="0"/>
                <a:ea typeface="张海山锐线体简" charset="0"/>
              </a:rPr>
              <a:t>4</a:t>
            </a:r>
            <a:endParaRPr lang="en-US" altLang="zh-CN" sz="6000" dirty="0">
              <a:solidFill>
                <a:srgbClr val="3399FF"/>
              </a:solidFill>
              <a:latin typeface="Arial" charset="0"/>
              <a:ea typeface="张海山锐线体简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2" name="图片 1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  <p:pic>
        <p:nvPicPr>
          <p:cNvPr id="18" name="图片 17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817425"/>
            <a:ext cx="461697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SHINING 3D Intraoral Scanner</a:t>
            </a:r>
          </a:p>
          <a:p>
            <a:r>
              <a:rPr lang="en-US" altLang="zh-CN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7"/>
          <a:stretch/>
        </p:blipFill>
        <p:spPr>
          <a:xfrm>
            <a:off x="1992510" y="1759964"/>
            <a:ext cx="7557890" cy="41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963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799043" y="4760880"/>
            <a:ext cx="482600" cy="89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Arial" charset="0"/>
                <a:ea typeface="张海山锐线体简" charset="0"/>
              </a:rPr>
              <a:t>4</a:t>
            </a:r>
            <a:endParaRPr lang="en-US" altLang="zh-CN" sz="6000" dirty="0">
              <a:solidFill>
                <a:srgbClr val="3399FF"/>
              </a:solidFill>
              <a:latin typeface="Arial" charset="0"/>
              <a:ea typeface="张海山锐线体简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2" name="图片 1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  <p:pic>
        <p:nvPicPr>
          <p:cNvPr id="18" name="图片 17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817425"/>
            <a:ext cx="141096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Solution</a:t>
            </a:r>
          </a:p>
          <a:p>
            <a:r>
              <a:rPr lang="en-US" altLang="zh-CN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endParaRPr lang="zh-CN" altLang="en-US" sz="2200" dirty="0"/>
          </a:p>
        </p:txBody>
      </p:sp>
      <p:sp>
        <p:nvSpPr>
          <p:cNvPr id="6" name="文本框 5"/>
          <p:cNvSpPr txBox="1"/>
          <p:nvPr/>
        </p:nvSpPr>
        <p:spPr>
          <a:xfrm>
            <a:off x="3731317" y="3381566"/>
            <a:ext cx="4727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170C1"/>
                </a:solidFill>
              </a:rPr>
              <a:t>Various solutions begin with scanner….</a:t>
            </a:r>
            <a:endParaRPr lang="zh-CN" altLang="en-US" sz="2200" dirty="0">
              <a:solidFill>
                <a:srgbClr val="017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847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193963" y="4742408"/>
            <a:ext cx="482600" cy="89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Arial" charset="0"/>
                <a:ea typeface="张海山锐线体简" charset="0"/>
              </a:rPr>
              <a:t>4</a:t>
            </a:r>
            <a:endParaRPr lang="en-US" altLang="zh-CN" sz="6000" dirty="0">
              <a:solidFill>
                <a:srgbClr val="3399FF"/>
              </a:solidFill>
              <a:latin typeface="Arial" charset="0"/>
              <a:ea typeface="张海山锐线体简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2" name="图片 1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  <p:pic>
        <p:nvPicPr>
          <p:cNvPr id="18" name="图片 17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817425"/>
            <a:ext cx="155363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Solutions</a:t>
            </a:r>
          </a:p>
          <a:p>
            <a:r>
              <a:rPr lang="en-US" altLang="zh-CN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endParaRPr lang="zh-CN" altLang="en-US" sz="2200" dirty="0"/>
          </a:p>
        </p:txBody>
      </p:sp>
      <p:sp>
        <p:nvSpPr>
          <p:cNvPr id="8" name="文本框 7"/>
          <p:cNvSpPr txBox="1"/>
          <p:nvPr/>
        </p:nvSpPr>
        <p:spPr>
          <a:xfrm>
            <a:off x="193963" y="1690255"/>
            <a:ext cx="9790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170C1"/>
                </a:solidFill>
              </a:rPr>
              <a:t>#1 Implant screw retained bridge (Fully test by SHINING 3D) </a:t>
            </a:r>
            <a:endParaRPr lang="zh-CN" altLang="en-US" sz="2200" dirty="0">
              <a:solidFill>
                <a:srgbClr val="0170C1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166608" y="4228290"/>
            <a:ext cx="551602" cy="31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223"/>
          <a:stretch/>
        </p:blipFill>
        <p:spPr>
          <a:xfrm>
            <a:off x="193963" y="3452195"/>
            <a:ext cx="1799261" cy="14613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36" t="6788" r="61420" b="7841"/>
          <a:stretch/>
        </p:blipFill>
        <p:spPr>
          <a:xfrm>
            <a:off x="2626534" y="2892508"/>
            <a:ext cx="1760204" cy="24988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12"/>
          <a:stretch/>
        </p:blipFill>
        <p:spPr>
          <a:xfrm>
            <a:off x="5228295" y="3442043"/>
            <a:ext cx="2699491" cy="1572493"/>
          </a:xfrm>
          <a:prstGeom prst="rect">
            <a:avLst/>
          </a:prstGeom>
        </p:spPr>
      </p:pic>
      <p:cxnSp>
        <p:nvCxnSpPr>
          <p:cNvPr id="32" name="直接箭头连接符 31"/>
          <p:cNvCxnSpPr/>
          <p:nvPr/>
        </p:nvCxnSpPr>
        <p:spPr>
          <a:xfrm>
            <a:off x="4441522" y="4228290"/>
            <a:ext cx="551602" cy="31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5820199" y="3427410"/>
            <a:ext cx="551602" cy="31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8114569" y="4228289"/>
            <a:ext cx="551602" cy="31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93963" y="2484582"/>
            <a:ext cx="179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170C1"/>
                </a:solidFill>
              </a:rPr>
              <a:t>Part 1</a:t>
            </a:r>
            <a:endParaRPr lang="zh-CN" altLang="en-US" dirty="0">
              <a:solidFill>
                <a:srgbClr val="0170C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"/>
          <a:stretch/>
        </p:blipFill>
        <p:spPr>
          <a:xfrm>
            <a:off x="8852955" y="3454818"/>
            <a:ext cx="2710972" cy="158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94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61340" y="400050"/>
            <a:ext cx="8164195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Agenda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66775" y="3088427"/>
            <a:ext cx="482600" cy="89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>
                <a:solidFill>
                  <a:schemeClr val="bg1"/>
                </a:solidFill>
                <a:latin typeface="Arial" charset="0"/>
                <a:ea typeface="张海山锐线体简" charset="0"/>
              </a:rPr>
              <a:t>2</a:t>
            </a:r>
            <a:endParaRPr lang="en-US" altLang="zh-CN" sz="6000">
              <a:solidFill>
                <a:srgbClr val="3399FF"/>
              </a:solidFill>
              <a:latin typeface="Arial" charset="0"/>
              <a:ea typeface="张海山锐线体简" charset="0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86460" y="4343822"/>
            <a:ext cx="482600" cy="89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>
                <a:solidFill>
                  <a:schemeClr val="bg1"/>
                </a:solidFill>
                <a:latin typeface="Arial" charset="0"/>
                <a:ea typeface="张海山锐线体简" charset="0"/>
              </a:rPr>
              <a:t>3</a:t>
            </a:r>
            <a:endParaRPr lang="en-US" altLang="zh-CN" sz="6000">
              <a:solidFill>
                <a:srgbClr val="3399FF"/>
              </a:solidFill>
              <a:latin typeface="Arial" charset="0"/>
              <a:ea typeface="张海山锐线体简" charset="0"/>
              <a:sym typeface="+mn-ea"/>
            </a:endParaRPr>
          </a:p>
        </p:txBody>
      </p:sp>
      <p:sp>
        <p:nvSpPr>
          <p:cNvPr id="5133" name="文本框 13"/>
          <p:cNvSpPr/>
          <p:nvPr/>
        </p:nvSpPr>
        <p:spPr>
          <a:xfrm>
            <a:off x="561340" y="3306165"/>
            <a:ext cx="8827432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AutoScan series products</a:t>
            </a:r>
          </a:p>
        </p:txBody>
      </p:sp>
      <p:pic>
        <p:nvPicPr>
          <p:cNvPr id="15" name="图片 14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3" name="图片 2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  <p:sp>
        <p:nvSpPr>
          <p:cNvPr id="16" name="文本框 13"/>
          <p:cNvSpPr/>
          <p:nvPr/>
        </p:nvSpPr>
        <p:spPr>
          <a:xfrm>
            <a:off x="561340" y="2035331"/>
            <a:ext cx="8827432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Dental Department Introduction</a:t>
            </a:r>
          </a:p>
        </p:txBody>
      </p:sp>
      <p:sp>
        <p:nvSpPr>
          <p:cNvPr id="17" name="文本框 13"/>
          <p:cNvSpPr/>
          <p:nvPr/>
        </p:nvSpPr>
        <p:spPr>
          <a:xfrm>
            <a:off x="561340" y="4576999"/>
            <a:ext cx="8827432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Solutions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193963" y="4742408"/>
            <a:ext cx="482600" cy="89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Arial" charset="0"/>
                <a:ea typeface="张海山锐线体简" charset="0"/>
              </a:rPr>
              <a:t>4</a:t>
            </a:r>
            <a:endParaRPr lang="en-US" altLang="zh-CN" sz="6000" dirty="0">
              <a:solidFill>
                <a:srgbClr val="3399FF"/>
              </a:solidFill>
              <a:latin typeface="Arial" charset="0"/>
              <a:ea typeface="张海山锐线体简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2" name="图片 1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  <p:pic>
        <p:nvPicPr>
          <p:cNvPr id="18" name="图片 17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817425"/>
            <a:ext cx="155363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Solutions</a:t>
            </a:r>
          </a:p>
          <a:p>
            <a:r>
              <a:rPr lang="en-US" altLang="zh-CN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endParaRPr lang="zh-CN" altLang="en-US" sz="2200" dirty="0"/>
          </a:p>
        </p:txBody>
      </p:sp>
      <p:sp>
        <p:nvSpPr>
          <p:cNvPr id="8" name="文本框 7"/>
          <p:cNvSpPr txBox="1"/>
          <p:nvPr/>
        </p:nvSpPr>
        <p:spPr>
          <a:xfrm>
            <a:off x="193963" y="1690255"/>
            <a:ext cx="9790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170C1"/>
                </a:solidFill>
              </a:rPr>
              <a:t>#1 Implant screw retained bridge (Fully test by SHINING 3D) </a:t>
            </a:r>
            <a:endParaRPr lang="zh-CN" altLang="en-US" sz="2200" dirty="0">
              <a:solidFill>
                <a:srgbClr val="0170C1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820498" y="4225108"/>
            <a:ext cx="551602" cy="31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6614845" y="3620655"/>
            <a:ext cx="561810" cy="281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6614845" y="4550403"/>
            <a:ext cx="561810" cy="192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93963" y="2484582"/>
            <a:ext cx="179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170C1"/>
                </a:solidFill>
              </a:rPr>
              <a:t>Part 2</a:t>
            </a:r>
            <a:endParaRPr lang="zh-CN" altLang="en-US" dirty="0">
              <a:solidFill>
                <a:srgbClr val="0170C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36"/>
          <a:stretch/>
        </p:blipFill>
        <p:spPr>
          <a:xfrm>
            <a:off x="74590" y="3427410"/>
            <a:ext cx="2644308" cy="15292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28"/>
          <a:stretch/>
        </p:blipFill>
        <p:spPr>
          <a:xfrm>
            <a:off x="3518192" y="3427410"/>
            <a:ext cx="2700134" cy="156304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7681" y="1957950"/>
            <a:ext cx="2749104" cy="182589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07" r="1697" b="18435"/>
          <a:stretch/>
        </p:blipFill>
        <p:spPr>
          <a:xfrm>
            <a:off x="7877681" y="4015520"/>
            <a:ext cx="2749104" cy="2029107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0626785" y="2853914"/>
            <a:ext cx="147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170C1"/>
                </a:solidFill>
              </a:rPr>
              <a:t>Semi-finished</a:t>
            </a:r>
            <a:endParaRPr lang="zh-CN" altLang="en-US" dirty="0">
              <a:solidFill>
                <a:srgbClr val="0170C1"/>
              </a:solidFill>
            </a:endParaRPr>
          </a:p>
        </p:txBody>
      </p:sp>
      <p:sp>
        <p:nvSpPr>
          <p:cNvPr id="26" name="文本框 20"/>
          <p:cNvSpPr txBox="1"/>
          <p:nvPr/>
        </p:nvSpPr>
        <p:spPr>
          <a:xfrm>
            <a:off x="10626785" y="4898544"/>
            <a:ext cx="147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0170C1"/>
                </a:solidFill>
              </a:rPr>
              <a:t>Finished</a:t>
            </a:r>
            <a:endParaRPr lang="zh-CN" altLang="en-US" dirty="0">
              <a:solidFill>
                <a:srgbClr val="017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423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193963" y="4742408"/>
            <a:ext cx="482600" cy="89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Arial" charset="0"/>
                <a:ea typeface="张海山锐线体简" charset="0"/>
              </a:rPr>
              <a:t>4</a:t>
            </a:r>
            <a:endParaRPr lang="en-US" altLang="zh-CN" sz="6000" dirty="0">
              <a:solidFill>
                <a:srgbClr val="3399FF"/>
              </a:solidFill>
              <a:latin typeface="Arial" charset="0"/>
              <a:ea typeface="张海山锐线体简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2" name="图片 1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  <p:pic>
        <p:nvPicPr>
          <p:cNvPr id="18" name="图片 17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817425"/>
            <a:ext cx="155363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Solutions</a:t>
            </a:r>
          </a:p>
          <a:p>
            <a:r>
              <a:rPr lang="en-US" altLang="zh-CN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endParaRPr lang="zh-CN" altLang="en-US" sz="2200" dirty="0"/>
          </a:p>
        </p:txBody>
      </p:sp>
      <p:sp>
        <p:nvSpPr>
          <p:cNvPr id="8" name="文本框 7"/>
          <p:cNvSpPr txBox="1"/>
          <p:nvPr/>
        </p:nvSpPr>
        <p:spPr>
          <a:xfrm>
            <a:off x="193963" y="1690255"/>
            <a:ext cx="9790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170C1"/>
                </a:solidFill>
              </a:rPr>
              <a:t>#1 Implant planning and guide -  in house manufacturing (Fully test by SHINING 3D) </a:t>
            </a:r>
            <a:endParaRPr lang="zh-CN" altLang="en-US" sz="2200" dirty="0">
              <a:solidFill>
                <a:srgbClr val="0170C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45" t="7638" r="15649" b="5967"/>
          <a:stretch/>
        </p:blipFill>
        <p:spPr>
          <a:xfrm>
            <a:off x="373543" y="2595084"/>
            <a:ext cx="930110" cy="109705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3543" y="4733504"/>
            <a:ext cx="9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CT/CBCT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593174" y="3197681"/>
            <a:ext cx="785091" cy="5485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1510047" y="4493182"/>
            <a:ext cx="868218" cy="4944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6" r="1059" b="1134"/>
          <a:stretch/>
        </p:blipFill>
        <p:spPr>
          <a:xfrm>
            <a:off x="2955548" y="3408120"/>
            <a:ext cx="2294399" cy="16554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1050" y="5303927"/>
            <a:ext cx="990738" cy="48584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275655" y="5351565"/>
            <a:ext cx="111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0170C1"/>
                </a:solidFill>
              </a:rPr>
              <a:t>GuideMia</a:t>
            </a:r>
            <a:endParaRPr lang="zh-CN" altLang="en-US" dirty="0">
              <a:solidFill>
                <a:srgbClr val="0170C1"/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5694120" y="4307623"/>
            <a:ext cx="9513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5465" y="3356855"/>
            <a:ext cx="1764145" cy="198466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6991826" y="5509902"/>
            <a:ext cx="141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170C1"/>
                </a:solidFill>
              </a:rPr>
              <a:t>ASIGA PRO2</a:t>
            </a:r>
            <a:endParaRPr lang="zh-CN" altLang="en-US" dirty="0">
              <a:solidFill>
                <a:srgbClr val="0170C1"/>
              </a:solidFill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8340338" y="4307623"/>
            <a:ext cx="9513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8575" y="3805634"/>
            <a:ext cx="1682057" cy="1003978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9498575" y="5509902"/>
            <a:ext cx="269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170C1"/>
                </a:solidFill>
              </a:rPr>
              <a:t>Printed guide to be mounted in patient mouth</a:t>
            </a:r>
            <a:endParaRPr lang="zh-CN" altLang="en-US" dirty="0">
              <a:solidFill>
                <a:srgbClr val="017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14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193963" y="4742408"/>
            <a:ext cx="482600" cy="89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Arial" charset="0"/>
                <a:ea typeface="张海山锐线体简" charset="0"/>
              </a:rPr>
              <a:t>4</a:t>
            </a:r>
            <a:endParaRPr lang="en-US" altLang="zh-CN" sz="6000" dirty="0">
              <a:solidFill>
                <a:srgbClr val="3399FF"/>
              </a:solidFill>
              <a:latin typeface="Arial" charset="0"/>
              <a:ea typeface="张海山锐线体简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2" name="图片 1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  <p:pic>
        <p:nvPicPr>
          <p:cNvPr id="18" name="图片 17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817425"/>
            <a:ext cx="155363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Solutions</a:t>
            </a:r>
          </a:p>
          <a:p>
            <a:r>
              <a:rPr lang="en-US" altLang="zh-CN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endParaRPr lang="zh-CN" altLang="en-US" sz="2200" dirty="0"/>
          </a:p>
        </p:txBody>
      </p:sp>
      <p:sp>
        <p:nvSpPr>
          <p:cNvPr id="8" name="文本框 7"/>
          <p:cNvSpPr txBox="1"/>
          <p:nvPr/>
        </p:nvSpPr>
        <p:spPr>
          <a:xfrm>
            <a:off x="193963" y="1690255"/>
            <a:ext cx="7952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170C1"/>
                </a:solidFill>
              </a:rPr>
              <a:t>#2 Removable partial denture (Fully test by SHINING 3D)</a:t>
            </a:r>
            <a:endParaRPr lang="zh-CN" altLang="en-US" sz="2200" dirty="0">
              <a:solidFill>
                <a:srgbClr val="0170C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45" t="7638" r="15649" b="5967"/>
          <a:stretch/>
        </p:blipFill>
        <p:spPr>
          <a:xfrm>
            <a:off x="485194" y="3622871"/>
            <a:ext cx="930110" cy="1097053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>
            <a:off x="1659036" y="4166226"/>
            <a:ext cx="888359" cy="10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5637747" y="4296694"/>
            <a:ext cx="9513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4521" y="3313562"/>
            <a:ext cx="1764145" cy="198466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6991826" y="5509902"/>
            <a:ext cx="141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170C1"/>
                </a:solidFill>
              </a:rPr>
              <a:t>ASIGA PRO2</a:t>
            </a:r>
            <a:endParaRPr lang="zh-CN" altLang="en-US" dirty="0">
              <a:solidFill>
                <a:srgbClr val="0170C1"/>
              </a:solidFill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8340338" y="4311345"/>
            <a:ext cx="9513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40" t="12030" r="13402" b="10654"/>
          <a:stretch/>
        </p:blipFill>
        <p:spPr>
          <a:xfrm>
            <a:off x="2090411" y="2813737"/>
            <a:ext cx="1634685" cy="13384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915" y="3528283"/>
            <a:ext cx="2018557" cy="10632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6274" y="4209275"/>
            <a:ext cx="1822942" cy="98663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5194" y="5244206"/>
            <a:ext cx="111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170C1"/>
                </a:solidFill>
              </a:rPr>
              <a:t>DS200+</a:t>
            </a:r>
            <a:endParaRPr lang="zh-CN" altLang="en-US" dirty="0">
              <a:solidFill>
                <a:srgbClr val="0170C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2" t="8009" r="68538" b="20020"/>
          <a:stretch/>
        </p:blipFill>
        <p:spPr>
          <a:xfrm>
            <a:off x="2713155" y="5393608"/>
            <a:ext cx="1121039" cy="41823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980873" y="5509902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0170C1"/>
                </a:solidFill>
              </a:rPr>
              <a:t>Digistell</a:t>
            </a:r>
            <a:endParaRPr lang="zh-CN" altLang="en-US" dirty="0">
              <a:solidFill>
                <a:srgbClr val="0170C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99" t="36081" r="25670" b="35464"/>
          <a:stretch/>
        </p:blipFill>
        <p:spPr>
          <a:xfrm>
            <a:off x="9546006" y="3710230"/>
            <a:ext cx="1795890" cy="120223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599612" y="5436743"/>
            <a:ext cx="225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170C1"/>
                </a:solidFill>
              </a:rPr>
              <a:t>Printed framework to be casted with metal</a:t>
            </a:r>
            <a:endParaRPr lang="zh-CN" altLang="en-US" dirty="0">
              <a:solidFill>
                <a:srgbClr val="017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009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1348508" y="4669336"/>
            <a:ext cx="482600" cy="89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Arial" charset="0"/>
                <a:ea typeface="张海山锐线体简" charset="0"/>
              </a:rPr>
              <a:t>4</a:t>
            </a:r>
            <a:endParaRPr lang="en-US" altLang="zh-CN" sz="6000" dirty="0">
              <a:solidFill>
                <a:srgbClr val="3399FF"/>
              </a:solidFill>
              <a:latin typeface="Arial" charset="0"/>
              <a:ea typeface="张海山锐线体简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2" name="图片 1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  <p:pic>
        <p:nvPicPr>
          <p:cNvPr id="18" name="图片 17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817425"/>
            <a:ext cx="155363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Solutions</a:t>
            </a:r>
          </a:p>
          <a:p>
            <a:r>
              <a:rPr lang="en-US" altLang="zh-CN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endParaRPr lang="zh-CN" altLang="en-US" sz="2200" dirty="0"/>
          </a:p>
        </p:txBody>
      </p:sp>
      <p:sp>
        <p:nvSpPr>
          <p:cNvPr id="8" name="文本框 7"/>
          <p:cNvSpPr txBox="1"/>
          <p:nvPr/>
        </p:nvSpPr>
        <p:spPr>
          <a:xfrm>
            <a:off x="193963" y="1690255"/>
            <a:ext cx="5837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170C1"/>
                </a:solidFill>
              </a:rPr>
              <a:t>#3 3D Smile Design (Initial test) </a:t>
            </a:r>
            <a:endParaRPr lang="zh-CN" altLang="en-US" sz="2200" dirty="0">
              <a:solidFill>
                <a:srgbClr val="0170C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45" t="7638" r="15649" b="5967"/>
          <a:stretch/>
        </p:blipFill>
        <p:spPr>
          <a:xfrm>
            <a:off x="1466305" y="2488313"/>
            <a:ext cx="930110" cy="1097053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>
            <a:off x="4413313" y="3173337"/>
            <a:ext cx="869887" cy="4120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707117" y="5379540"/>
            <a:ext cx="95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exocad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2477" y="4182720"/>
            <a:ext cx="1483237" cy="16307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59" r="7761" b="12190"/>
          <a:stretch/>
        </p:blipFill>
        <p:spPr>
          <a:xfrm rot="21157715">
            <a:off x="2831745" y="4443097"/>
            <a:ext cx="876833" cy="10491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45" y="2671277"/>
            <a:ext cx="1220547" cy="846155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 flipV="1">
            <a:off x="4413313" y="4664914"/>
            <a:ext cx="849747" cy="345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254" y="3020720"/>
            <a:ext cx="4098190" cy="22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0252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4 标志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220" y="3140075"/>
            <a:ext cx="3268345" cy="6534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94785" y="3315970"/>
            <a:ext cx="3790950" cy="393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杭州先临三维科技股份有限公司</a:t>
            </a:r>
            <a:r>
              <a:rPr lang="zh-CN">
                <a:latin typeface="微软雅黑" charset="0"/>
                <a:ea typeface="微软雅黑" charset="0"/>
                <a:sym typeface="+mn-ea"/>
              </a:rPr>
              <a:t>      </a:t>
            </a:r>
            <a:endParaRPr lang="en-US" altLang="zh-CN"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9290" y="4709203"/>
            <a:ext cx="98907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Tel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：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400-0799-666        Web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：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www.shining3d.com</a:t>
            </a: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sp>
        <p:nvSpPr>
          <p:cNvPr id="5" name="文本框 9"/>
          <p:cNvSpPr txBox="1"/>
          <p:nvPr/>
        </p:nvSpPr>
        <p:spPr>
          <a:xfrm>
            <a:off x="561340" y="600075"/>
            <a:ext cx="10715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200" dirty="0">
                <a:solidFill>
                  <a:srgbClr val="0070C0"/>
                </a:solidFill>
                <a:latin typeface="Arial" charset="0"/>
                <a:ea typeface="微软雅黑" pitchFamily="34" charset="-122"/>
                <a:sym typeface="+mn-ea"/>
              </a:rPr>
              <a:t>Initial Setup of 3D Printing Ecosystem</a:t>
            </a:r>
          </a:p>
        </p:txBody>
      </p:sp>
      <p:pic>
        <p:nvPicPr>
          <p:cNvPr id="2" name="图片 1" descr="触摸屏一级界面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0230" y="1135689"/>
            <a:ext cx="7475855" cy="5607685"/>
          </a:xfrm>
          <a:prstGeom prst="rect">
            <a:avLst/>
          </a:prstGeom>
        </p:spPr>
      </p:pic>
      <p:sp>
        <p:nvSpPr>
          <p:cNvPr id="13" name="文本框 2"/>
          <p:cNvSpPr txBox="1"/>
          <p:nvPr/>
        </p:nvSpPr>
        <p:spPr>
          <a:xfrm>
            <a:off x="1692910" y="3578611"/>
            <a:ext cx="2125345" cy="273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>
                <a:sym typeface="+mn-ea"/>
              </a:rPr>
              <a:t>Desktop 3D Scanner</a:t>
            </a:r>
          </a:p>
        </p:txBody>
      </p:sp>
      <p:sp>
        <p:nvSpPr>
          <p:cNvPr id="6" name="文本框 2"/>
          <p:cNvSpPr txBox="1"/>
          <p:nvPr/>
        </p:nvSpPr>
        <p:spPr>
          <a:xfrm>
            <a:off x="1502410" y="3155066"/>
            <a:ext cx="2705100" cy="273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>
                <a:sym typeface="+mn-ea"/>
              </a:rPr>
              <a:t>Multi-functional Handheld 3D Scanner</a:t>
            </a:r>
          </a:p>
        </p:txBody>
      </p:sp>
      <p:sp>
        <p:nvSpPr>
          <p:cNvPr id="10" name="文本框 2"/>
          <p:cNvSpPr txBox="1"/>
          <p:nvPr/>
        </p:nvSpPr>
        <p:spPr>
          <a:xfrm>
            <a:off x="1902460" y="2798831"/>
            <a:ext cx="2705100" cy="273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 dirty="0">
                <a:sym typeface="+mn-ea"/>
              </a:rPr>
              <a:t>Laser Handheld 3D Scanner</a:t>
            </a:r>
          </a:p>
        </p:txBody>
      </p:sp>
      <p:sp>
        <p:nvSpPr>
          <p:cNvPr id="12" name="文本框 2"/>
          <p:cNvSpPr txBox="1"/>
          <p:nvPr/>
        </p:nvSpPr>
        <p:spPr>
          <a:xfrm>
            <a:off x="2096135" y="2478156"/>
            <a:ext cx="2606040" cy="273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>
                <a:sym typeface="+mn-ea"/>
              </a:rPr>
              <a:t>Scanners for Inspection</a:t>
            </a:r>
          </a:p>
        </p:txBody>
      </p:sp>
      <p:sp>
        <p:nvSpPr>
          <p:cNvPr id="14" name="文本框 2"/>
          <p:cNvSpPr txBox="1"/>
          <p:nvPr/>
        </p:nvSpPr>
        <p:spPr>
          <a:xfrm>
            <a:off x="2887980" y="1999366"/>
            <a:ext cx="1949450" cy="273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 dirty="0">
                <a:sym typeface="+mn-ea"/>
              </a:rPr>
              <a:t>Dental Scanners</a:t>
            </a:r>
          </a:p>
        </p:txBody>
      </p:sp>
      <p:sp>
        <p:nvSpPr>
          <p:cNvPr id="15" name="文本框 2"/>
          <p:cNvSpPr txBox="1"/>
          <p:nvPr/>
        </p:nvSpPr>
        <p:spPr>
          <a:xfrm>
            <a:off x="3818255" y="1726316"/>
            <a:ext cx="1949450" cy="273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 dirty="0">
                <a:sym typeface="+mn-ea"/>
              </a:rPr>
              <a:t>SLA 3D Printer</a:t>
            </a:r>
          </a:p>
        </p:txBody>
      </p:sp>
      <p:sp>
        <p:nvSpPr>
          <p:cNvPr id="16" name="文本框 2"/>
          <p:cNvSpPr txBox="1"/>
          <p:nvPr/>
        </p:nvSpPr>
        <p:spPr>
          <a:xfrm>
            <a:off x="4837430" y="1638686"/>
            <a:ext cx="1949450" cy="273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 dirty="0">
                <a:sym typeface="+mn-ea"/>
              </a:rPr>
              <a:t>SLM 3D Printer</a:t>
            </a:r>
          </a:p>
        </p:txBody>
      </p:sp>
      <p:sp>
        <p:nvSpPr>
          <p:cNvPr id="17" name="文本框 2"/>
          <p:cNvSpPr txBox="1"/>
          <p:nvPr/>
        </p:nvSpPr>
        <p:spPr>
          <a:xfrm>
            <a:off x="5885815" y="1892686"/>
            <a:ext cx="1949450" cy="273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>
                <a:sym typeface="+mn-ea"/>
              </a:rPr>
              <a:t>Sand 3D Printer</a:t>
            </a:r>
          </a:p>
        </p:txBody>
      </p:sp>
      <p:sp>
        <p:nvSpPr>
          <p:cNvPr id="18" name="文本框 2"/>
          <p:cNvSpPr txBox="1"/>
          <p:nvPr/>
        </p:nvSpPr>
        <p:spPr>
          <a:xfrm>
            <a:off x="6817360" y="2563881"/>
            <a:ext cx="1949450" cy="273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>
                <a:sym typeface="+mn-ea"/>
              </a:rPr>
              <a:t>Regenovo Bio-Printer</a:t>
            </a:r>
          </a:p>
        </p:txBody>
      </p:sp>
      <p:sp>
        <p:nvSpPr>
          <p:cNvPr id="19" name="文本框 2"/>
          <p:cNvSpPr txBox="1"/>
          <p:nvPr/>
        </p:nvSpPr>
        <p:spPr>
          <a:xfrm>
            <a:off x="7020560" y="3221741"/>
            <a:ext cx="1949450" cy="273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>
                <a:sym typeface="+mn-ea"/>
              </a:rPr>
              <a:t>3D Laser Machine</a:t>
            </a:r>
          </a:p>
        </p:txBody>
      </p:sp>
      <p:sp>
        <p:nvSpPr>
          <p:cNvPr id="20" name="文本框 2"/>
          <p:cNvSpPr txBox="1"/>
          <p:nvPr/>
        </p:nvSpPr>
        <p:spPr>
          <a:xfrm>
            <a:off x="7066280" y="3578611"/>
            <a:ext cx="2125345" cy="2585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 dirty="0">
                <a:sym typeface="+mn-ea"/>
              </a:rPr>
              <a:t>Desktop 3D Printer</a:t>
            </a:r>
          </a:p>
        </p:txBody>
      </p:sp>
      <p:sp>
        <p:nvSpPr>
          <p:cNvPr id="21" name="文本框 2"/>
          <p:cNvSpPr txBox="1"/>
          <p:nvPr/>
        </p:nvSpPr>
        <p:spPr>
          <a:xfrm>
            <a:off x="6467475" y="2224156"/>
            <a:ext cx="1949450" cy="273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>
                <a:sym typeface="+mn-ea"/>
              </a:rPr>
              <a:t>SLS 3D Printer</a:t>
            </a:r>
          </a:p>
        </p:txBody>
      </p:sp>
      <p:sp>
        <p:nvSpPr>
          <p:cNvPr id="22" name="文本框 2"/>
          <p:cNvSpPr txBox="1"/>
          <p:nvPr/>
        </p:nvSpPr>
        <p:spPr>
          <a:xfrm>
            <a:off x="6807835" y="2882016"/>
            <a:ext cx="1949450" cy="273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>
                <a:sym typeface="+mn-ea"/>
              </a:rPr>
              <a:t>Color 3D printer</a:t>
            </a:r>
          </a:p>
        </p:txBody>
      </p:sp>
      <p:sp>
        <p:nvSpPr>
          <p:cNvPr id="23" name="文本框 2"/>
          <p:cNvSpPr txBox="1"/>
          <p:nvPr/>
        </p:nvSpPr>
        <p:spPr>
          <a:xfrm>
            <a:off x="4838065" y="3603376"/>
            <a:ext cx="162941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800" b="1" dirty="0">
                <a:solidFill>
                  <a:srgbClr val="0070C0"/>
                </a:solidFill>
                <a:latin typeface="Arial" charset="0"/>
                <a:ea typeface="微软雅黑" pitchFamily="34" charset="-122"/>
                <a:sym typeface="+mn-ea"/>
              </a:rPr>
              <a:t>3D Printing </a:t>
            </a:r>
          </a:p>
          <a:p>
            <a:pPr lvl="0" algn="ctr"/>
            <a:r>
              <a:rPr lang="en-US" altLang="zh-CN" sz="1800" b="1" dirty="0">
                <a:solidFill>
                  <a:srgbClr val="0070C0"/>
                </a:solidFill>
                <a:latin typeface="Arial" charset="0"/>
                <a:ea typeface="微软雅黑" pitchFamily="34" charset="-122"/>
                <a:sym typeface="+mn-ea"/>
              </a:rPr>
              <a:t>Ecosystem</a:t>
            </a:r>
          </a:p>
        </p:txBody>
      </p:sp>
      <p:sp>
        <p:nvSpPr>
          <p:cNvPr id="27" name="文本框 2"/>
          <p:cNvSpPr txBox="1"/>
          <p:nvPr/>
        </p:nvSpPr>
        <p:spPr>
          <a:xfrm>
            <a:off x="2493645" y="4252981"/>
            <a:ext cx="1033145" cy="273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>
                <a:sym typeface="+mn-ea"/>
              </a:rPr>
              <a:t>Industry</a:t>
            </a:r>
          </a:p>
        </p:txBody>
      </p:sp>
      <p:sp>
        <p:nvSpPr>
          <p:cNvPr id="28" name="文本框 2"/>
          <p:cNvSpPr txBox="1"/>
          <p:nvPr/>
        </p:nvSpPr>
        <p:spPr>
          <a:xfrm>
            <a:off x="2837180" y="4824481"/>
            <a:ext cx="1033145" cy="273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 dirty="0">
                <a:sym typeface="+mn-ea"/>
              </a:rPr>
              <a:t>Medical</a:t>
            </a:r>
          </a:p>
        </p:txBody>
      </p:sp>
      <p:sp>
        <p:nvSpPr>
          <p:cNvPr id="29" name="文本框 2"/>
          <p:cNvSpPr txBox="1"/>
          <p:nvPr/>
        </p:nvSpPr>
        <p:spPr>
          <a:xfrm>
            <a:off x="2884805" y="5512821"/>
            <a:ext cx="1542415" cy="273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>
                <a:sym typeface="+mn-ea"/>
              </a:rPr>
              <a:t>Individual Creativity</a:t>
            </a:r>
          </a:p>
        </p:txBody>
      </p:sp>
      <p:sp>
        <p:nvSpPr>
          <p:cNvPr id="32" name="文本框 2"/>
          <p:cNvSpPr txBox="1"/>
          <p:nvPr/>
        </p:nvSpPr>
        <p:spPr>
          <a:xfrm>
            <a:off x="5799519" y="5333116"/>
            <a:ext cx="1033145" cy="273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 dirty="0">
                <a:sym typeface="+mn-ea"/>
              </a:rPr>
              <a:t>3D Maker</a:t>
            </a:r>
          </a:p>
        </p:txBody>
      </p:sp>
      <p:sp>
        <p:nvSpPr>
          <p:cNvPr id="33" name="文本框 2"/>
          <p:cNvSpPr txBox="1"/>
          <p:nvPr/>
        </p:nvSpPr>
        <p:spPr>
          <a:xfrm>
            <a:off x="6259195" y="5164841"/>
            <a:ext cx="1033145" cy="273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>
                <a:sym typeface="+mn-ea"/>
              </a:rPr>
              <a:t>3D Data </a:t>
            </a:r>
          </a:p>
        </p:txBody>
      </p:sp>
      <p:sp>
        <p:nvSpPr>
          <p:cNvPr id="34" name="文本框 2"/>
          <p:cNvSpPr txBox="1"/>
          <p:nvPr/>
        </p:nvSpPr>
        <p:spPr>
          <a:xfrm>
            <a:off x="6925310" y="4675256"/>
            <a:ext cx="1033145" cy="273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>
                <a:sym typeface="+mn-ea"/>
              </a:rPr>
              <a:t>PLA</a:t>
            </a:r>
          </a:p>
        </p:txBody>
      </p:sp>
      <p:sp>
        <p:nvSpPr>
          <p:cNvPr id="35" name="文本框 2"/>
          <p:cNvSpPr txBox="1"/>
          <p:nvPr/>
        </p:nvSpPr>
        <p:spPr>
          <a:xfrm>
            <a:off x="7066280" y="4033271"/>
            <a:ext cx="1033145" cy="273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>
                <a:solidFill>
                  <a:schemeClr val="tx1"/>
                </a:solidFill>
                <a:sym typeface="+mn-ea"/>
              </a:rPr>
              <a:t>SLA </a:t>
            </a:r>
            <a:r>
              <a:rPr lang="zh-CN" altLang="en-US" sz="1200">
                <a:solidFill>
                  <a:schemeClr val="tx1"/>
                </a:solidFill>
                <a:latin typeface="Arial" charset="0"/>
                <a:sym typeface="+mn-ea"/>
              </a:rPr>
              <a:t>material</a:t>
            </a:r>
          </a:p>
        </p:txBody>
      </p:sp>
      <p:sp>
        <p:nvSpPr>
          <p:cNvPr id="36" name="文本框 2"/>
          <p:cNvSpPr txBox="1"/>
          <p:nvPr/>
        </p:nvSpPr>
        <p:spPr>
          <a:xfrm>
            <a:off x="5040630" y="5333116"/>
            <a:ext cx="1033145" cy="273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1200">
                <a:sym typeface="+mn-ea"/>
              </a:rPr>
              <a:t>3D Teaching</a:t>
            </a:r>
          </a:p>
        </p:txBody>
      </p:sp>
      <p:sp>
        <p:nvSpPr>
          <p:cNvPr id="37" name="文本框 2"/>
          <p:cNvSpPr txBox="1"/>
          <p:nvPr/>
        </p:nvSpPr>
        <p:spPr>
          <a:xfrm>
            <a:off x="4344670" y="2628016"/>
            <a:ext cx="2567305" cy="429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Arial" charset="0"/>
                <a:sym typeface="+mn-ea"/>
              </a:rPr>
              <a:t>3D scanning </a:t>
            </a:r>
            <a:r>
              <a:rPr lang="en-US" altLang="zh-CN" sz="1200" b="1" dirty="0">
                <a:solidFill>
                  <a:schemeClr val="bg1"/>
                </a:solidFill>
                <a:latin typeface="Arial" charset="0"/>
                <a:sym typeface="+mn-ea"/>
              </a:rPr>
              <a:t>&amp; </a:t>
            </a:r>
            <a:r>
              <a:rPr lang="zh-CN" altLang="en-US" sz="1200" b="1" dirty="0">
                <a:solidFill>
                  <a:schemeClr val="bg1"/>
                </a:solidFill>
                <a:latin typeface="Arial" charset="0"/>
                <a:sym typeface="+mn-ea"/>
              </a:rPr>
              <a:t>3D printing equipment</a:t>
            </a:r>
          </a:p>
        </p:txBody>
      </p:sp>
      <p:sp>
        <p:nvSpPr>
          <p:cNvPr id="39" name="文本框 2"/>
          <p:cNvSpPr txBox="1"/>
          <p:nvPr/>
        </p:nvSpPr>
        <p:spPr>
          <a:xfrm>
            <a:off x="5767705" y="4197101"/>
            <a:ext cx="1817370" cy="429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zh-CN" altLang="en-US" sz="1200" b="1">
                <a:solidFill>
                  <a:schemeClr val="bg1"/>
                </a:solidFill>
                <a:latin typeface="Arial" charset="0"/>
                <a:sym typeface="+mn-ea"/>
              </a:rPr>
              <a:t>3D </a:t>
            </a:r>
            <a:r>
              <a:rPr lang="en-US" altLang="zh-CN" sz="1200" b="1">
                <a:solidFill>
                  <a:schemeClr val="bg1"/>
                </a:solidFill>
                <a:latin typeface="Arial" charset="0"/>
                <a:sym typeface="+mn-ea"/>
              </a:rPr>
              <a:t>P</a:t>
            </a:r>
            <a:r>
              <a:rPr lang="zh-CN" altLang="en-US" sz="1200" b="1">
                <a:solidFill>
                  <a:schemeClr val="bg1"/>
                </a:solidFill>
                <a:latin typeface="Arial" charset="0"/>
                <a:sym typeface="+mn-ea"/>
              </a:rPr>
              <a:t>rinting </a:t>
            </a:r>
          </a:p>
          <a:p>
            <a:pPr lvl="0" algn="ctr">
              <a:lnSpc>
                <a:spcPct val="90000"/>
              </a:lnSpc>
            </a:pPr>
            <a:r>
              <a:rPr lang="en-US" altLang="zh-CN" sz="1200" b="1">
                <a:solidFill>
                  <a:schemeClr val="bg1"/>
                </a:solidFill>
                <a:latin typeface="Arial" charset="0"/>
                <a:sym typeface="+mn-ea"/>
              </a:rPr>
              <a:t>M</a:t>
            </a:r>
            <a:r>
              <a:rPr lang="zh-CN" altLang="en-US" sz="1200" b="1">
                <a:solidFill>
                  <a:schemeClr val="bg1"/>
                </a:solidFill>
                <a:latin typeface="Arial" charset="0"/>
                <a:sym typeface="+mn-ea"/>
              </a:rPr>
              <a:t>aterial</a:t>
            </a:r>
          </a:p>
        </p:txBody>
      </p:sp>
      <p:sp>
        <p:nvSpPr>
          <p:cNvPr id="40" name="文本框 2"/>
          <p:cNvSpPr txBox="1"/>
          <p:nvPr/>
        </p:nvSpPr>
        <p:spPr>
          <a:xfrm>
            <a:off x="4958397" y="4885758"/>
            <a:ext cx="1817370" cy="2647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Arial" charset="0"/>
                <a:sym typeface="+mn-ea"/>
              </a:rPr>
              <a:t>3D </a:t>
            </a:r>
            <a:r>
              <a:rPr lang="en-US" altLang="zh-CN" sz="1200" b="1" dirty="0">
                <a:solidFill>
                  <a:schemeClr val="bg1"/>
                </a:solidFill>
                <a:latin typeface="Arial" charset="0"/>
                <a:sym typeface="+mn-ea"/>
              </a:rPr>
              <a:t>D</a:t>
            </a:r>
            <a:r>
              <a:rPr lang="zh-CN" altLang="en-US" sz="1200" b="1" dirty="0">
                <a:solidFill>
                  <a:schemeClr val="bg1"/>
                </a:solidFill>
                <a:latin typeface="Arial" charset="0"/>
                <a:sym typeface="+mn-ea"/>
              </a:rPr>
              <a:t>ata </a:t>
            </a:r>
            <a:r>
              <a:rPr lang="en-US" altLang="zh-CN" sz="1200" b="1" dirty="0">
                <a:solidFill>
                  <a:schemeClr val="bg1"/>
                </a:solidFill>
                <a:latin typeface="Arial" charset="0"/>
                <a:sym typeface="+mn-ea"/>
              </a:rPr>
              <a:t>S</a:t>
            </a:r>
            <a:r>
              <a:rPr lang="zh-CN" altLang="en-US" sz="1200" b="1" dirty="0">
                <a:solidFill>
                  <a:schemeClr val="bg1"/>
                </a:solidFill>
                <a:latin typeface="Arial" charset="0"/>
                <a:sym typeface="+mn-ea"/>
              </a:rPr>
              <a:t>ervice</a:t>
            </a:r>
          </a:p>
        </p:txBody>
      </p:sp>
      <p:sp>
        <p:nvSpPr>
          <p:cNvPr id="41" name="文本框 2"/>
          <p:cNvSpPr txBox="1"/>
          <p:nvPr/>
        </p:nvSpPr>
        <p:spPr>
          <a:xfrm>
            <a:off x="3928745" y="4393951"/>
            <a:ext cx="1817370" cy="2647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Arial" charset="0"/>
                <a:sym typeface="+mn-ea"/>
              </a:rPr>
              <a:t>3D  service</a:t>
            </a:r>
          </a:p>
        </p:txBody>
      </p:sp>
    </p:spTree>
    <p:extLst>
      <p:ext uri="{BB962C8B-B14F-4D97-AF65-F5344CB8AC3E}">
        <p14:creationId xmlns:p14="http://schemas.microsoft.com/office/powerpoint/2010/main" xmlns="" val="395745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sp>
        <p:nvSpPr>
          <p:cNvPr id="5" name="文本框 9"/>
          <p:cNvSpPr txBox="1"/>
          <p:nvPr/>
        </p:nvSpPr>
        <p:spPr>
          <a:xfrm>
            <a:off x="561340" y="600075"/>
            <a:ext cx="10715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200" dirty="0">
                <a:solidFill>
                  <a:srgbClr val="0070C0"/>
                </a:solidFill>
                <a:latin typeface="Arial" charset="0"/>
                <a:ea typeface="微软雅黑" pitchFamily="34" charset="-122"/>
                <a:sym typeface="+mn-ea"/>
              </a:rPr>
              <a:t>Initial Setup of 3D Printing Ecosystem</a:t>
            </a:r>
          </a:p>
        </p:txBody>
      </p:sp>
      <p:pic>
        <p:nvPicPr>
          <p:cNvPr id="2" name="图片 1" descr="触摸屏一级界面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0230" y="1135689"/>
            <a:ext cx="7475855" cy="5607685"/>
          </a:xfrm>
          <a:prstGeom prst="rect">
            <a:avLst/>
          </a:prstGeom>
        </p:spPr>
      </p:pic>
      <p:sp>
        <p:nvSpPr>
          <p:cNvPr id="14" name="文本框 2"/>
          <p:cNvSpPr txBox="1"/>
          <p:nvPr/>
        </p:nvSpPr>
        <p:spPr>
          <a:xfrm>
            <a:off x="2306633" y="1957221"/>
            <a:ext cx="2161342" cy="3970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2200" b="1" dirty="0">
                <a:solidFill>
                  <a:srgbClr val="0170C1"/>
                </a:solidFill>
                <a:sym typeface="+mn-ea"/>
              </a:rPr>
              <a:t>Dental Scanners</a:t>
            </a:r>
          </a:p>
        </p:txBody>
      </p:sp>
      <p:sp>
        <p:nvSpPr>
          <p:cNvPr id="23" name="文本框 2"/>
          <p:cNvSpPr txBox="1"/>
          <p:nvPr/>
        </p:nvSpPr>
        <p:spPr>
          <a:xfrm>
            <a:off x="4838065" y="3603376"/>
            <a:ext cx="162941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800" b="1" dirty="0">
                <a:solidFill>
                  <a:srgbClr val="0070C0"/>
                </a:solidFill>
                <a:latin typeface="Arial" charset="0"/>
                <a:ea typeface="微软雅黑" pitchFamily="34" charset="-122"/>
                <a:sym typeface="+mn-ea"/>
              </a:rPr>
              <a:t>3D Printing </a:t>
            </a:r>
          </a:p>
          <a:p>
            <a:pPr lvl="0" algn="ctr"/>
            <a:r>
              <a:rPr lang="en-US" altLang="zh-CN" sz="1800" b="1" dirty="0">
                <a:solidFill>
                  <a:srgbClr val="0070C0"/>
                </a:solidFill>
                <a:latin typeface="Arial" charset="0"/>
                <a:ea typeface="微软雅黑" pitchFamily="34" charset="-122"/>
                <a:sym typeface="+mn-ea"/>
              </a:rPr>
              <a:t>Ecosystem</a:t>
            </a:r>
          </a:p>
        </p:txBody>
      </p:sp>
      <p:sp>
        <p:nvSpPr>
          <p:cNvPr id="28" name="文本框 2"/>
          <p:cNvSpPr txBox="1"/>
          <p:nvPr/>
        </p:nvSpPr>
        <p:spPr>
          <a:xfrm>
            <a:off x="2418079" y="4658746"/>
            <a:ext cx="1194237" cy="3970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2200" b="1" dirty="0">
                <a:solidFill>
                  <a:srgbClr val="0170C1"/>
                </a:solidFill>
                <a:sym typeface="+mn-ea"/>
              </a:rPr>
              <a:t>Medical</a:t>
            </a:r>
          </a:p>
        </p:txBody>
      </p:sp>
      <p:sp>
        <p:nvSpPr>
          <p:cNvPr id="37" name="文本框 2"/>
          <p:cNvSpPr txBox="1"/>
          <p:nvPr/>
        </p:nvSpPr>
        <p:spPr>
          <a:xfrm>
            <a:off x="4344670" y="2628016"/>
            <a:ext cx="2567305" cy="429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Arial" charset="0"/>
                <a:sym typeface="+mn-ea"/>
              </a:rPr>
              <a:t>3D scanning </a:t>
            </a:r>
            <a:r>
              <a:rPr lang="en-US" altLang="zh-CN" sz="1200" b="1" dirty="0">
                <a:solidFill>
                  <a:schemeClr val="bg1"/>
                </a:solidFill>
                <a:latin typeface="Arial" charset="0"/>
                <a:sym typeface="+mn-ea"/>
              </a:rPr>
              <a:t>&amp; </a:t>
            </a:r>
            <a:r>
              <a:rPr lang="zh-CN" altLang="en-US" sz="1200" b="1" dirty="0">
                <a:solidFill>
                  <a:schemeClr val="bg1"/>
                </a:solidFill>
                <a:latin typeface="Arial" charset="0"/>
                <a:sym typeface="+mn-ea"/>
              </a:rPr>
              <a:t>3D printing equipment</a:t>
            </a:r>
          </a:p>
        </p:txBody>
      </p:sp>
      <p:sp>
        <p:nvSpPr>
          <p:cNvPr id="39" name="文本框 2"/>
          <p:cNvSpPr txBox="1"/>
          <p:nvPr/>
        </p:nvSpPr>
        <p:spPr>
          <a:xfrm>
            <a:off x="5767705" y="4197101"/>
            <a:ext cx="1817370" cy="429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zh-CN" altLang="en-US" sz="1200" b="1">
                <a:solidFill>
                  <a:schemeClr val="bg1"/>
                </a:solidFill>
                <a:latin typeface="Arial" charset="0"/>
                <a:sym typeface="+mn-ea"/>
              </a:rPr>
              <a:t>3D </a:t>
            </a:r>
            <a:r>
              <a:rPr lang="en-US" altLang="zh-CN" sz="1200" b="1">
                <a:solidFill>
                  <a:schemeClr val="bg1"/>
                </a:solidFill>
                <a:latin typeface="Arial" charset="0"/>
                <a:sym typeface="+mn-ea"/>
              </a:rPr>
              <a:t>P</a:t>
            </a:r>
            <a:r>
              <a:rPr lang="zh-CN" altLang="en-US" sz="1200" b="1">
                <a:solidFill>
                  <a:schemeClr val="bg1"/>
                </a:solidFill>
                <a:latin typeface="Arial" charset="0"/>
                <a:sym typeface="+mn-ea"/>
              </a:rPr>
              <a:t>rinting </a:t>
            </a:r>
          </a:p>
          <a:p>
            <a:pPr lvl="0" algn="ctr">
              <a:lnSpc>
                <a:spcPct val="90000"/>
              </a:lnSpc>
            </a:pPr>
            <a:r>
              <a:rPr lang="en-US" altLang="zh-CN" sz="1200" b="1">
                <a:solidFill>
                  <a:schemeClr val="bg1"/>
                </a:solidFill>
                <a:latin typeface="Arial" charset="0"/>
                <a:sym typeface="+mn-ea"/>
              </a:rPr>
              <a:t>M</a:t>
            </a:r>
            <a:r>
              <a:rPr lang="zh-CN" altLang="en-US" sz="1200" b="1">
                <a:solidFill>
                  <a:schemeClr val="bg1"/>
                </a:solidFill>
                <a:latin typeface="Arial" charset="0"/>
                <a:sym typeface="+mn-ea"/>
              </a:rPr>
              <a:t>aterial</a:t>
            </a:r>
          </a:p>
        </p:txBody>
      </p:sp>
      <p:sp>
        <p:nvSpPr>
          <p:cNvPr id="40" name="文本框 2"/>
          <p:cNvSpPr txBox="1"/>
          <p:nvPr/>
        </p:nvSpPr>
        <p:spPr>
          <a:xfrm>
            <a:off x="4958397" y="4885758"/>
            <a:ext cx="1817370" cy="2647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Arial" charset="0"/>
                <a:sym typeface="+mn-ea"/>
              </a:rPr>
              <a:t>3D </a:t>
            </a:r>
            <a:r>
              <a:rPr lang="en-US" altLang="zh-CN" sz="1200" b="1" dirty="0">
                <a:solidFill>
                  <a:schemeClr val="bg1"/>
                </a:solidFill>
                <a:latin typeface="Arial" charset="0"/>
                <a:sym typeface="+mn-ea"/>
              </a:rPr>
              <a:t>D</a:t>
            </a:r>
            <a:r>
              <a:rPr lang="zh-CN" altLang="en-US" sz="1200" b="1" dirty="0">
                <a:solidFill>
                  <a:schemeClr val="bg1"/>
                </a:solidFill>
                <a:latin typeface="Arial" charset="0"/>
                <a:sym typeface="+mn-ea"/>
              </a:rPr>
              <a:t>ata </a:t>
            </a:r>
            <a:r>
              <a:rPr lang="en-US" altLang="zh-CN" sz="1200" b="1" dirty="0">
                <a:solidFill>
                  <a:schemeClr val="bg1"/>
                </a:solidFill>
                <a:latin typeface="Arial" charset="0"/>
                <a:sym typeface="+mn-ea"/>
              </a:rPr>
              <a:t>S</a:t>
            </a:r>
            <a:r>
              <a:rPr lang="zh-CN" altLang="en-US" sz="1200" b="1" dirty="0">
                <a:solidFill>
                  <a:schemeClr val="bg1"/>
                </a:solidFill>
                <a:latin typeface="Arial" charset="0"/>
                <a:sym typeface="+mn-ea"/>
              </a:rPr>
              <a:t>ervice</a:t>
            </a:r>
          </a:p>
        </p:txBody>
      </p:sp>
      <p:sp>
        <p:nvSpPr>
          <p:cNvPr id="41" name="文本框 2"/>
          <p:cNvSpPr txBox="1"/>
          <p:nvPr/>
        </p:nvSpPr>
        <p:spPr>
          <a:xfrm>
            <a:off x="3928745" y="4393951"/>
            <a:ext cx="1817370" cy="2647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Arial" charset="0"/>
                <a:sym typeface="+mn-ea"/>
              </a:rPr>
              <a:t>3D  service</a:t>
            </a:r>
          </a:p>
        </p:txBody>
      </p:sp>
    </p:spTree>
    <p:extLst>
      <p:ext uri="{BB962C8B-B14F-4D97-AF65-F5344CB8AC3E}">
        <p14:creationId xmlns:p14="http://schemas.microsoft.com/office/powerpoint/2010/main" xmlns="" val="352323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799043" y="4760880"/>
            <a:ext cx="482600" cy="89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Arial" charset="0"/>
                <a:ea typeface="张海山锐线体简" charset="0"/>
              </a:rPr>
              <a:t>4</a:t>
            </a:r>
            <a:endParaRPr lang="en-US" altLang="zh-CN" sz="6000" dirty="0">
              <a:solidFill>
                <a:srgbClr val="3399FF"/>
              </a:solidFill>
              <a:latin typeface="Arial" charset="0"/>
              <a:ea typeface="张海山锐线体简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2" name="图片 1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  <p:pic>
        <p:nvPicPr>
          <p:cNvPr id="18" name="图片 17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907" y="809219"/>
            <a:ext cx="302243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Dental Department</a:t>
            </a:r>
          </a:p>
          <a:p>
            <a:r>
              <a:rPr lang="en-US" altLang="zh-CN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329" y="1206291"/>
            <a:ext cx="9155435" cy="51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92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799043" y="4760880"/>
            <a:ext cx="482600" cy="89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Arial" charset="0"/>
                <a:ea typeface="张海山锐线体简" charset="0"/>
              </a:rPr>
              <a:t>4</a:t>
            </a:r>
            <a:endParaRPr lang="en-US" altLang="zh-CN" sz="6000" dirty="0">
              <a:solidFill>
                <a:srgbClr val="3399FF"/>
              </a:solidFill>
              <a:latin typeface="Arial" charset="0"/>
              <a:ea typeface="张海山锐线体简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2" name="图片 1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  <p:pic>
        <p:nvPicPr>
          <p:cNvPr id="18" name="图片 17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2327" y="3332059"/>
            <a:ext cx="433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170C1"/>
                </a:solidFill>
              </a:rPr>
              <a:t>1000+ installations so far…</a:t>
            </a:r>
            <a:endParaRPr lang="zh-CN" altLang="en-US" sz="2400" dirty="0">
              <a:solidFill>
                <a:srgbClr val="0170C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879069"/>
            <a:ext cx="2951514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Dental Department 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26126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799043" y="4760880"/>
            <a:ext cx="482600" cy="89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Arial" charset="0"/>
                <a:ea typeface="张海山锐线体简" charset="0"/>
              </a:rPr>
              <a:t>4</a:t>
            </a:r>
            <a:endParaRPr lang="en-US" altLang="zh-CN" sz="6000" dirty="0">
              <a:solidFill>
                <a:srgbClr val="3399FF"/>
              </a:solidFill>
              <a:latin typeface="Arial" charset="0"/>
              <a:ea typeface="张海山锐线体简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2" name="图片 1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  <p:pic>
        <p:nvPicPr>
          <p:cNvPr id="18" name="图片 17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879069"/>
            <a:ext cx="2951514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Dental Department 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3004" y="1642671"/>
            <a:ext cx="5786086" cy="43395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34036" y="2272145"/>
            <a:ext cx="2789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170C1"/>
                </a:solidFill>
              </a:rPr>
              <a:t>A Internal Skills Contest</a:t>
            </a:r>
          </a:p>
          <a:p>
            <a:endParaRPr lang="en-US" altLang="zh-CN" dirty="0">
              <a:solidFill>
                <a:srgbClr val="0170C1"/>
              </a:solidFill>
            </a:endParaRPr>
          </a:p>
          <a:p>
            <a:r>
              <a:rPr lang="en-US" altLang="zh-CN" dirty="0">
                <a:solidFill>
                  <a:srgbClr val="0170C1"/>
                </a:solidFill>
              </a:rPr>
              <a:t>First place goes </a:t>
            </a:r>
            <a:r>
              <a:rPr lang="en-US" altLang="zh-CN" dirty="0" err="1">
                <a:solidFill>
                  <a:srgbClr val="0170C1"/>
                </a:solidFill>
              </a:rPr>
              <a:t>Gevin</a:t>
            </a:r>
            <a:endParaRPr lang="en-US" altLang="zh-CN" dirty="0">
              <a:solidFill>
                <a:srgbClr val="0170C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34036" y="3331953"/>
            <a:ext cx="329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170C1"/>
                </a:solidFill>
              </a:rPr>
              <a:t>Trophy - electric toothbrush</a:t>
            </a:r>
            <a:endParaRPr lang="zh-CN" altLang="en-US" dirty="0">
              <a:solidFill>
                <a:srgbClr val="0170C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8183" y="3448998"/>
            <a:ext cx="591126" cy="3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048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799043" y="4760880"/>
            <a:ext cx="482600" cy="89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Arial" charset="0"/>
                <a:ea typeface="张海山锐线体简" charset="0"/>
              </a:rPr>
              <a:t>4</a:t>
            </a:r>
            <a:endParaRPr lang="en-US" altLang="zh-CN" sz="6000" dirty="0">
              <a:solidFill>
                <a:srgbClr val="3399FF"/>
              </a:solidFill>
              <a:latin typeface="Arial" charset="0"/>
              <a:ea typeface="张海山锐线体简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2" name="图片 1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  <p:pic>
        <p:nvPicPr>
          <p:cNvPr id="18" name="图片 17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875309"/>
            <a:ext cx="29515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Dental Department </a:t>
            </a:r>
            <a:endParaRPr lang="zh-CN" altLang="en-US" sz="22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0665" y="2554085"/>
            <a:ext cx="1038370" cy="3334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8420" y="3346547"/>
            <a:ext cx="1038370" cy="33342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313" y="4165620"/>
            <a:ext cx="1038370" cy="3334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5068" y="1490369"/>
            <a:ext cx="8979957" cy="467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07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799043" y="4760880"/>
            <a:ext cx="482600" cy="89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Arial" charset="0"/>
                <a:ea typeface="张海山锐线体简" charset="0"/>
              </a:rPr>
              <a:t>4</a:t>
            </a:r>
            <a:endParaRPr lang="en-US" altLang="zh-CN" sz="6000" dirty="0">
              <a:solidFill>
                <a:srgbClr val="3399FF"/>
              </a:solidFill>
              <a:latin typeface="Arial" charset="0"/>
              <a:ea typeface="张海山锐线体简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162675"/>
            <a:ext cx="12189460" cy="722630"/>
            <a:chOff x="0" y="9705"/>
            <a:chExt cx="19196" cy="1138"/>
          </a:xfrm>
        </p:grpSpPr>
        <p:pic>
          <p:nvPicPr>
            <p:cNvPr id="2" name="图片 1" descr="未标题-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05"/>
              <a:ext cx="19197" cy="1139"/>
            </a:xfrm>
            <a:prstGeom prst="rect">
              <a:avLst/>
            </a:prstGeom>
          </p:spPr>
        </p:pic>
        <p:pic>
          <p:nvPicPr>
            <p:cNvPr id="4" name="图片 3" descr="未标题-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23" y="10011"/>
              <a:ext cx="6589" cy="536"/>
            </a:xfrm>
            <a:prstGeom prst="rect">
              <a:avLst/>
            </a:prstGeom>
          </p:spPr>
        </p:pic>
      </p:grpSp>
      <p:pic>
        <p:nvPicPr>
          <p:cNvPr id="18" name="图片 17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1403351"/>
            <a:ext cx="12192000" cy="5888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817425"/>
            <a:ext cx="263629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AutoScan DS100</a:t>
            </a:r>
          </a:p>
          <a:p>
            <a:r>
              <a:rPr lang="en-US" altLang="zh-CN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endParaRPr lang="zh-CN" altLang="en-US" sz="22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80354"/>
            <a:ext cx="4919482" cy="4782321"/>
          </a:xfrm>
          <a:prstGeom prst="rect">
            <a:avLst/>
          </a:prstGeom>
        </p:spPr>
      </p:pic>
      <p:graphicFrame>
        <p:nvGraphicFramePr>
          <p:cNvPr id="11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91913083"/>
              </p:ext>
            </p:extLst>
          </p:nvPr>
        </p:nvGraphicFramePr>
        <p:xfrm>
          <a:off x="5823678" y="1520187"/>
          <a:ext cx="5256212" cy="4545333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0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Model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170C1"/>
                        </a:solidFill>
                        <a:effectLst/>
                        <a:latin typeface="Calibri" pitchFamily="34" charset="0"/>
                        <a:ea typeface="黑体" pitchFamily="49" charset="-122"/>
                      </a:endParaRP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AutoScan-DS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100</a:t>
                      </a: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3D Scanning area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170C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100*100*75mm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170C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3D scanning principle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170C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Non-contact 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BLUE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light scanning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170C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Accuracy 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170C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&lt; 15 micron 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170C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pitchFamily="34" charset="0"/>
                        </a:rPr>
                        <a:t>Scanning speed</a:t>
                      </a: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 charset="0"/>
                          <a:ea typeface="宋体" pitchFamily="2" charset="-122"/>
                          <a:cs typeface="Arial" pitchFamily="34" charset="0"/>
                          <a:sym typeface="+mn-ea"/>
                        </a:rPr>
                        <a:t>Bite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 charset="0"/>
                          <a:ea typeface="宋体" pitchFamily="2" charset="-122"/>
                          <a:cs typeface="Arial" pitchFamily="34" charset="0"/>
                          <a:sym typeface="+mn-ea"/>
                        </a:rPr>
                        <a:t> 18s; Upper /Lower Jaw 40s; 2-8 teeth 41s; 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 charset="0"/>
                          <a:ea typeface="宋体" pitchFamily="2" charset="-122"/>
                          <a:cs typeface="Arial" pitchFamily="34" charset="0"/>
                          <a:sym typeface="+mn-ea"/>
                        </a:rPr>
                        <a:t>S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 charset="0"/>
                          <a:ea typeface="宋体" pitchFamily="2" charset="-122"/>
                          <a:cs typeface="Arial" pitchFamily="34" charset="0"/>
                          <a:sym typeface="+mn-ea"/>
                        </a:rPr>
                        <a:t>ingle tooth 40s;  Impression 2mins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Resolution 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170C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MP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Weight 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170C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20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kg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170C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Working temperature 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170C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0℃~30℃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170C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991995" algn="ctr"/>
                          <a:tab pos="3181350" algn="l"/>
                        </a:tabLst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Power 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170C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DC24V</a:t>
                      </a: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Output data format 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170C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STL 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170C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OS 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170C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Windows7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/8/10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70C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, 64bits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170C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891" marR="9891" marT="0" marB="0" anchor="ctr" anchorCtr="1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4731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1639</TotalTime>
  <Words>676</Words>
  <Application>Microsoft Office PowerPoint</Application>
  <PresentationFormat>自定义</PresentationFormat>
  <Paragraphs>225</Paragraphs>
  <Slides>24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Shining 3D Dental Scanner Introduction                                              &amp; Solutions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志鹏傅</dc:creator>
  <cp:lastModifiedBy>kirill</cp:lastModifiedBy>
  <cp:revision>465</cp:revision>
  <dcterms:created xsi:type="dcterms:W3CDTF">2016-01-28T08:21:00Z</dcterms:created>
  <dcterms:modified xsi:type="dcterms:W3CDTF">2016-09-02T07:58:40Z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2052-10.1.0.5777</vt:lpwstr>
  </property>
</Properties>
</file>